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8" r:id="rId2"/>
    <p:sldId id="487" r:id="rId3"/>
    <p:sldId id="522" r:id="rId4"/>
    <p:sldId id="523" r:id="rId5"/>
    <p:sldId id="524" r:id="rId6"/>
    <p:sldId id="525" r:id="rId7"/>
    <p:sldId id="518" r:id="rId8"/>
    <p:sldId id="519" r:id="rId9"/>
    <p:sldId id="520" r:id="rId10"/>
    <p:sldId id="521" r:id="rId11"/>
    <p:sldId id="515" r:id="rId12"/>
    <p:sldId id="513" r:id="rId13"/>
    <p:sldId id="527" r:id="rId14"/>
    <p:sldId id="528" r:id="rId15"/>
    <p:sldId id="529" r:id="rId16"/>
    <p:sldId id="526" r:id="rId17"/>
    <p:sldId id="531" r:id="rId18"/>
    <p:sldId id="530" r:id="rId19"/>
    <p:sldId id="532" r:id="rId20"/>
    <p:sldId id="533" r:id="rId21"/>
    <p:sldId id="534" r:id="rId22"/>
    <p:sldId id="502" r:id="rId23"/>
    <p:sldId id="536" r:id="rId24"/>
    <p:sldId id="537" r:id="rId25"/>
    <p:sldId id="539" r:id="rId26"/>
    <p:sldId id="535" r:id="rId27"/>
    <p:sldId id="538" r:id="rId28"/>
    <p:sldId id="541" r:id="rId29"/>
    <p:sldId id="542" r:id="rId30"/>
    <p:sldId id="540" r:id="rId31"/>
    <p:sldId id="544" r:id="rId32"/>
    <p:sldId id="549" r:id="rId33"/>
    <p:sldId id="543" r:id="rId34"/>
    <p:sldId id="551" r:id="rId35"/>
    <p:sldId id="550" r:id="rId36"/>
    <p:sldId id="547" r:id="rId37"/>
    <p:sldId id="546" r:id="rId38"/>
    <p:sldId id="548" r:id="rId39"/>
    <p:sldId id="545" r:id="rId40"/>
    <p:sldId id="512" r:id="rId4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2"/>
    <p:restoredTop sz="94663"/>
  </p:normalViewPr>
  <p:slideViewPr>
    <p:cSldViewPr>
      <p:cViewPr varScale="1">
        <p:scale>
          <a:sx n="112" d="100"/>
          <a:sy n="112" d="100"/>
        </p:scale>
        <p:origin x="13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1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0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1F4B70-DBE3-3741-B576-87AFDE574221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207908-A65C-F64C-A60A-480C7E37656F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8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17254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86629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28</a:t>
            </a:fld>
            <a:endParaRPr lang="en-US" i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543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6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3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Transcoding = change compression rate per user</a:t>
            </a:r>
            <a:r>
              <a:rPr lang="ja-JP" altLang="en-US"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ea typeface="ＭＳ Ｐゴシック" charset="0"/>
                <a:cs typeface="ＭＳ Ｐゴシック" charset="0"/>
              </a:rPr>
              <a:t>s bandwidth</a:t>
            </a:r>
          </a:p>
        </p:txBody>
      </p:sp>
    </p:spTree>
    <p:extLst>
      <p:ext uri="{BB962C8B-B14F-4D97-AF65-F5344CB8AC3E}">
        <p14:creationId xmlns:p14="http://schemas.microsoft.com/office/powerpoint/2010/main" val="107196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0960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8910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80619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19974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September 23, 2019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EECS 489 – Lecture 6</a:t>
            </a:r>
          </a:p>
        </p:txBody>
      </p:sp>
    </p:spTree>
    <p:extLst>
      <p:ext uri="{BB962C8B-B14F-4D97-AF65-F5344CB8AC3E}">
        <p14:creationId xmlns:p14="http://schemas.microsoft.com/office/powerpoint/2010/main" val="35119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0292D-9130-BA41-A2F4-8C3DF7A50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95D8D-2725-7449-9768-A6F305723F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893C13-EE0C-EE4E-AB27-289AE4B3B2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5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0D881-957A-7944-A8D0-1584E528B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F2EB77-FB6C-2244-A076-ADF097535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ED86-94EF-254D-90EE-B810FE829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CF967-1287-0948-92AE-55309D196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418-0CEB-9E4A-BA45-3B7D3D133E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7AD44-FDD5-3640-B5FD-B68DA213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35D2-F4F4-2848-A65C-22D2D75C6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309860-561E-FA4E-8AD9-21F393B80F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750"/>
            </a:lvl1pPr>
          </a:lstStyle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750"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750"/>
            </a:lvl1pPr>
          </a:lstStyle>
          <a:p>
            <a:fld id="{6CABC02E-5657-E248-B9C6-199B135838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Ø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257300"/>
            <a:ext cx="5829300" cy="228600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EECS 489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>Fall 2019</a:t>
            </a:r>
            <a:endParaRPr lang="en-US" dirty="0">
              <a:effectLst/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0100" y="3771900"/>
            <a:ext cx="7543800" cy="1828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Mosharaf Chowdhury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10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dirty="0">
                <a:solidFill>
                  <a:srgbClr val="D3A600"/>
                </a:solidFill>
              </a:rPr>
              <a:t>&lt;img /&gt;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/>
              <a:t>DNS Server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D3A600"/>
                </a:solidFill>
              </a:rPr>
              <a:t>CDN Server - 1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CDN Server - 2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rgbClr val="D3A6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324722" y="3901310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146805731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video different?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</a:t>
            </a:r>
            <a:r>
              <a:rPr lang="en-US" dirty="0">
                <a:solidFill>
                  <a:srgbClr val="0000FF"/>
                </a:solidFill>
              </a:rPr>
              <a:t>too large</a:t>
            </a:r>
            <a:r>
              <a:rPr lang="en-US" dirty="0"/>
              <a:t> to send in one GET</a:t>
            </a:r>
          </a:p>
          <a:p>
            <a:r>
              <a:rPr lang="en-US" dirty="0"/>
              <a:t>Doesn’t even make sense even if its possible</a:t>
            </a:r>
          </a:p>
          <a:p>
            <a:pPr lvl="1"/>
            <a:r>
              <a:rPr lang="en-US" dirty="0"/>
              <a:t>Users may skip forward! ⇒ save bandwidth wastage</a:t>
            </a:r>
          </a:p>
          <a:p>
            <a:pPr lvl="1"/>
            <a:r>
              <a:rPr lang="en-US" dirty="0"/>
              <a:t>Users connection quality may change (e.g., switching from WiFi to LTE) ⇒ lower resolution to save bandwidth</a:t>
            </a:r>
          </a:p>
          <a:p>
            <a:r>
              <a:rPr lang="en-US" dirty="0">
                <a:solidFill>
                  <a:srgbClr val="0000FF"/>
                </a:solidFill>
              </a:rPr>
              <a:t>Our focus is on stored video (i.e., not live)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1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video 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Dominates the Internet traffic landscape</a:t>
            </a:r>
          </a:p>
          <a:p>
            <a:pPr lvl="1"/>
            <a:r>
              <a:rPr lang="en-US" dirty="0"/>
              <a:t>About every 3 of 5 bytes in 2019!</a:t>
            </a:r>
          </a:p>
          <a:p>
            <a:r>
              <a:rPr lang="en-US" dirty="0"/>
              <a:t>Residential ISP traffic share of video content providers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Netflix</a:t>
            </a:r>
            <a:r>
              <a:rPr lang="en-US" dirty="0"/>
              <a:t>: 37%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YouTube</a:t>
            </a:r>
            <a:r>
              <a:rPr lang="en-US" dirty="0"/>
              <a:t>: 16%</a:t>
            </a:r>
          </a:p>
          <a:p>
            <a:pPr lvl="1"/>
            <a:r>
              <a:rPr lang="en-US" dirty="0"/>
              <a:t>Overall: ~70%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 medium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is a sequence of images/frames displayed at a constant rate (moving pictures)</a:t>
            </a:r>
          </a:p>
          <a:p>
            <a:r>
              <a:rPr lang="en-US" dirty="0"/>
              <a:t>Digital image is an array of pixels, each pixel represented by bits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Single frame image encoding: 1024x1024 pixels, 24 bits/pixel ⇒ 3 MB/image</a:t>
            </a:r>
          </a:p>
          <a:p>
            <a:pPr lvl="1"/>
            <a:r>
              <a:rPr lang="en-US" dirty="0"/>
              <a:t>Movies: 24 frames/sec ⇒ 72 MB/sec</a:t>
            </a:r>
          </a:p>
          <a:p>
            <a:pPr lvl="1"/>
            <a:r>
              <a:rPr lang="en-US" dirty="0"/>
              <a:t>TV: 30 frames/sec ⇒ 90 MB/sec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2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 medium (cont’d)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 is key</a:t>
            </a:r>
          </a:p>
          <a:p>
            <a:pPr lvl="1"/>
            <a:r>
              <a:rPr lang="en-US" dirty="0"/>
              <a:t>Lots of algorithms to compress</a:t>
            </a:r>
          </a:p>
          <a:p>
            <a:r>
              <a:rPr lang="en-US" dirty="0"/>
              <a:t>The same video can be (and typically is) compressed to multiple quality levels</a:t>
            </a:r>
          </a:p>
          <a:p>
            <a:pPr lvl="1"/>
            <a:r>
              <a:rPr lang="en-US" dirty="0"/>
              <a:t>E.g., 480p, 720p, 1080p, 4K</a:t>
            </a:r>
          </a:p>
          <a:p>
            <a:r>
              <a:rPr lang="en-US" dirty="0">
                <a:solidFill>
                  <a:srgbClr val="0000FF"/>
                </a:solidFill>
              </a:rPr>
              <a:t>Why multiple resolutions?</a:t>
            </a:r>
          </a:p>
          <a:p>
            <a:pPr lvl="1"/>
            <a:r>
              <a:rPr lang="en-US" dirty="0"/>
              <a:t>Adapt to conditions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serve video?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name!</a:t>
            </a:r>
          </a:p>
          <a:p>
            <a:pPr lvl="1"/>
            <a:r>
              <a:rPr lang="en-US" dirty="0"/>
              <a:t>Video </a:t>
            </a:r>
            <a:r>
              <a:rPr lang="en-US" dirty="0">
                <a:solidFill>
                  <a:srgbClr val="0000FF"/>
                </a:solidFill>
              </a:rPr>
              <a:t>streaming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is stored at an HTTP server with a URL</a:t>
            </a:r>
          </a:p>
          <a:p>
            <a:r>
              <a:rPr lang="en-US" dirty="0"/>
              <a:t>Clients send a GET request for the URL</a:t>
            </a:r>
          </a:p>
          <a:p>
            <a:r>
              <a:rPr lang="en-US" dirty="0"/>
              <a:t>Server sends the video file as a stream</a:t>
            </a:r>
          </a:p>
          <a:p>
            <a:r>
              <a:rPr lang="en-US" dirty="0"/>
              <a:t>Client first buffers for a while. </a:t>
            </a:r>
            <a:r>
              <a:rPr lang="en-US" dirty="0">
                <a:solidFill>
                  <a:srgbClr val="0000FF"/>
                </a:solidFill>
              </a:rPr>
              <a:t>Why?</a:t>
            </a:r>
          </a:p>
          <a:p>
            <a:pPr lvl="1"/>
            <a:r>
              <a:rPr lang="en-US" dirty="0"/>
              <a:t>To minimize interruptions later</a:t>
            </a:r>
          </a:p>
          <a:p>
            <a:r>
              <a:rPr lang="en-US" dirty="0"/>
              <a:t>Once the buffer reaches a threshold</a:t>
            </a:r>
          </a:p>
          <a:p>
            <a:pPr lvl="1"/>
            <a:r>
              <a:rPr lang="en-US" dirty="0"/>
              <a:t>The video plays in the </a:t>
            </a:r>
            <a:r>
              <a:rPr lang="en-US" dirty="0">
                <a:solidFill>
                  <a:srgbClr val="0000FF"/>
                </a:solidFill>
              </a:rPr>
              <a:t>foreground</a:t>
            </a:r>
          </a:p>
          <a:p>
            <a:pPr lvl="1"/>
            <a:r>
              <a:rPr lang="en-US" dirty="0"/>
              <a:t>More frames are downloaded in the </a:t>
            </a:r>
            <a:r>
              <a:rPr lang="en-US" dirty="0">
                <a:solidFill>
                  <a:srgbClr val="0000FF"/>
                </a:solidFill>
              </a:rPr>
              <a:t>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249"/>
          <p:cNvGrpSpPr>
            <a:grpSpLocks/>
          </p:cNvGrpSpPr>
          <p:nvPr/>
        </p:nvGrpSpPr>
        <p:grpSpPr bwMode="auto">
          <a:xfrm>
            <a:off x="3230563" y="4929188"/>
            <a:ext cx="427037" cy="785812"/>
            <a:chOff x="4140" y="429"/>
            <a:chExt cx="1425" cy="2396"/>
          </a:xfrm>
        </p:grpSpPr>
        <p:sp>
          <p:nvSpPr>
            <p:cNvPr id="32928" name="Freeform 25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Rectangle 251"/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30" name="Freeform 25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31" name="Freeform 25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Rectangle 254"/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3" name="Group 25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1" name="AutoShape 256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2" name="AutoShape 257"/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7" name="Rectangle 258"/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5" name="Group 25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9" name="AutoShape 260"/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0" name="AutoShape 26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9" name="Rectangle 262"/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70" name="Rectangle 263"/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8" name="Group 26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7" name="AutoShape 265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8" name="AutoShape 266"/>
              <p:cNvSpPr>
                <a:spLocks noChangeArrowheads="1"/>
              </p:cNvSpPr>
              <p:nvPr/>
            </p:nvSpPr>
            <p:spPr bwMode="auto">
              <a:xfrm>
                <a:off x="625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32939" name="Freeform 26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2940" name="Group 26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5" name="AutoShape 269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6" name="AutoShape 270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74" name="Rectangle 271"/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2" name="Freeform 27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43" name="Freeform 27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Oval 274"/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5" name="Freeform 27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AutoShape 276"/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0" name="AutoShape 277"/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1" name="Oval 278"/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2" name="Oval 279"/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183" name="Oval 280"/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4" name="Rectangle 281"/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</p:grp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streaming</a:t>
            </a:r>
          </a:p>
        </p:txBody>
      </p:sp>
      <p:grpSp>
        <p:nvGrpSpPr>
          <p:cNvPr id="32771" name="Group 134"/>
          <p:cNvGrpSpPr>
            <a:grpSpLocks/>
          </p:cNvGrpSpPr>
          <p:nvPr/>
        </p:nvGrpSpPr>
        <p:grpSpPr bwMode="auto">
          <a:xfrm>
            <a:off x="2803525" y="4560888"/>
            <a:ext cx="1281113" cy="363537"/>
            <a:chOff x="3621" y="3265"/>
            <a:chExt cx="1776" cy="744"/>
          </a:xfrm>
        </p:grpSpPr>
        <p:pic>
          <p:nvPicPr>
            <p:cNvPr id="32924" name="Picture 135" descr="reel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344" name="Freeform 136"/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4 h 438"/>
                <a:gd name="T4" fmla="*/ 114 w 1401"/>
                <a:gd name="T5" fmla="*/ 381 h 438"/>
                <a:gd name="T6" fmla="*/ 132 w 1401"/>
                <a:gd name="T7" fmla="*/ 357 h 438"/>
                <a:gd name="T8" fmla="*/ 210 w 1401"/>
                <a:gd name="T9" fmla="*/ 402 h 438"/>
                <a:gd name="T10" fmla="*/ 450 w 1401"/>
                <a:gd name="T11" fmla="*/ 384 h 438"/>
                <a:gd name="T12" fmla="*/ 486 w 1401"/>
                <a:gd name="T13" fmla="*/ 393 h 438"/>
                <a:gd name="T14" fmla="*/ 690 w 1401"/>
                <a:gd name="T15" fmla="*/ 417 h 438"/>
                <a:gd name="T16" fmla="*/ 1074 w 1401"/>
                <a:gd name="T17" fmla="*/ 438 h 438"/>
                <a:gd name="T18" fmla="*/ 1401 w 1401"/>
                <a:gd name="T19" fmla="*/ 420 h 438"/>
                <a:gd name="T20" fmla="*/ 1392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345" name="Freeform 137"/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6 h 123"/>
                <a:gd name="T6" fmla="*/ 801 w 999"/>
                <a:gd name="T7" fmla="*/ 42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1 h 123"/>
                <a:gd name="T16" fmla="*/ 987 w 999"/>
                <a:gd name="T17" fmla="*/ 123 h 123"/>
                <a:gd name="T18" fmla="*/ 18 w 999"/>
                <a:gd name="T19" fmla="*/ 120 h 123"/>
                <a:gd name="T20" fmla="*/ 0 w 999"/>
                <a:gd name="T21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32927" name="Picture 138" descr="video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2376" name="Line 168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222565" name="Group 357"/>
          <p:cNvGrpSpPr>
            <a:grpSpLocks/>
          </p:cNvGrpSpPr>
          <p:nvPr/>
        </p:nvGrpSpPr>
        <p:grpSpPr bwMode="auto">
          <a:xfrm>
            <a:off x="1447799" y="3547884"/>
            <a:ext cx="1668463" cy="1071563"/>
            <a:chOff x="887" y="2184"/>
            <a:chExt cx="1051" cy="675"/>
          </a:xfrm>
        </p:grpSpPr>
        <p:sp>
          <p:nvSpPr>
            <p:cNvPr id="222415" name="Freeform 207"/>
            <p:cNvSpPr>
              <a:spLocks/>
            </p:cNvSpPr>
            <p:nvPr/>
          </p:nvSpPr>
          <p:spPr bwMode="auto">
            <a:xfrm>
              <a:off x="1278" y="2184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416" name="Text Box 208"/>
            <p:cNvSpPr txBox="1">
              <a:spLocks noChangeArrowheads="1"/>
            </p:cNvSpPr>
            <p:nvPr/>
          </p:nvSpPr>
          <p:spPr bwMode="auto">
            <a:xfrm>
              <a:off x="887" y="2336"/>
              <a:ext cx="104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buFontTx/>
                <a:buAutoNum type="arabicPeriod"/>
                <a:defRPr/>
              </a:pPr>
              <a:r>
                <a:rPr lang="en-US" b="0" dirty="0">
                  <a:latin typeface="Arial"/>
                  <a:cs typeface="Arial"/>
                </a:rPr>
                <a:t>video</a:t>
              </a:r>
            </a:p>
            <a:p>
              <a:pPr>
                <a:defRPr/>
              </a:pPr>
              <a:r>
                <a:rPr lang="en-US" b="0" dirty="0">
                  <a:latin typeface="Arial"/>
                  <a:cs typeface="Arial"/>
                </a:rPr>
                <a:t>recorded (e.g., 30 frames/sec)</a:t>
              </a:r>
            </a:p>
          </p:txBody>
        </p:sp>
      </p:grpSp>
      <p:grpSp>
        <p:nvGrpSpPr>
          <p:cNvPr id="222470" name="Group 262"/>
          <p:cNvGrpSpPr>
            <a:grpSpLocks/>
          </p:cNvGrpSpPr>
          <p:nvPr/>
        </p:nvGrpSpPr>
        <p:grpSpPr bwMode="auto">
          <a:xfrm>
            <a:off x="1028700" y="1811338"/>
            <a:ext cx="2552700" cy="2525712"/>
            <a:chOff x="648" y="1147"/>
            <a:chExt cx="1608" cy="1591"/>
          </a:xfrm>
        </p:grpSpPr>
        <p:grpSp>
          <p:nvGrpSpPr>
            <p:cNvPr id="32881" name="Group 206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2897" name="Group 189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2908" name="Group 18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6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1" name="Line 1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4" name="Line 1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7" name="Group 17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7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8" name="Line 18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909" name="Group 182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0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2" name="Line 1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3" name="Line 18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1" name="Group 18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5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6" name="Line 18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2898" name="Group 191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2902" name="Group 192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01" name="Line 1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2" name="Line 1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903" name="Group 195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0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5" name="Line 19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99" name="Group 199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2408" name="Line 20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2409" name="Line 20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2882" name="Group 23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2883" name="Group 23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2891" name="Group 23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48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49" name="Line 24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92" name="Group 24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1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2" name="Line 24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84" name="Group 24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2885" name="Group 24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55" name="Line 24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6" name="Line 24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86" name="Group 24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8" name="Line 25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9" name="Line 25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grpSp>
        <p:nvGrpSpPr>
          <p:cNvPr id="222566" name="Group 358"/>
          <p:cNvGrpSpPr>
            <a:grpSpLocks/>
          </p:cNvGrpSpPr>
          <p:nvPr/>
        </p:nvGrpSpPr>
        <p:grpSpPr bwMode="auto">
          <a:xfrm>
            <a:off x="3165475" y="3241675"/>
            <a:ext cx="1373188" cy="1296988"/>
            <a:chOff x="1994" y="2042"/>
            <a:chExt cx="865" cy="817"/>
          </a:xfrm>
        </p:grpSpPr>
        <p:sp>
          <p:nvSpPr>
            <p:cNvPr id="222417" name="Freeform 209"/>
            <p:cNvSpPr>
              <a:spLocks/>
            </p:cNvSpPr>
            <p:nvPr/>
          </p:nvSpPr>
          <p:spPr bwMode="auto">
            <a:xfrm rot="-5400000">
              <a:off x="2196" y="2196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rgbClr val="D3A6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dirty="0">
                <a:latin typeface="Arial"/>
                <a:cs typeface="Arial"/>
              </a:endParaRPr>
            </a:p>
          </p:txBody>
        </p:sp>
        <p:sp>
          <p:nvSpPr>
            <p:cNvPr id="222513" name="Text Box 305"/>
            <p:cNvSpPr txBox="1">
              <a:spLocks noChangeArrowheads="1"/>
            </p:cNvSpPr>
            <p:nvPr/>
          </p:nvSpPr>
          <p:spPr bwMode="auto">
            <a:xfrm>
              <a:off x="1994" y="2042"/>
              <a:ext cx="56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2. video</a:t>
              </a:r>
            </a:p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sent</a:t>
              </a:r>
            </a:p>
          </p:txBody>
        </p:sp>
      </p:grpSp>
      <p:sp>
        <p:nvSpPr>
          <p:cNvPr id="222562" name="Text Box 354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grpSp>
        <p:nvGrpSpPr>
          <p:cNvPr id="222573" name="Group 365"/>
          <p:cNvGrpSpPr>
            <a:grpSpLocks/>
          </p:cNvGrpSpPr>
          <p:nvPr/>
        </p:nvGrpSpPr>
        <p:grpSpPr bwMode="auto">
          <a:xfrm>
            <a:off x="4451351" y="1851025"/>
            <a:ext cx="2979738" cy="4214813"/>
            <a:chOff x="2804" y="1044"/>
            <a:chExt cx="1877" cy="2655"/>
          </a:xfrm>
        </p:grpSpPr>
        <p:sp>
          <p:nvSpPr>
            <p:cNvPr id="222568" name="Line 360"/>
            <p:cNvSpPr>
              <a:spLocks noChangeShapeType="1"/>
            </p:cNvSpPr>
            <p:nvPr/>
          </p:nvSpPr>
          <p:spPr bwMode="auto">
            <a:xfrm>
              <a:off x="3852" y="1044"/>
              <a:ext cx="0" cy="1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569" name="Text Box 361"/>
            <p:cNvSpPr txBox="1">
              <a:spLocks noChangeArrowheads="1"/>
            </p:cNvSpPr>
            <p:nvPr/>
          </p:nvSpPr>
          <p:spPr bwMode="auto">
            <a:xfrm>
              <a:off x="2804" y="3020"/>
              <a:ext cx="1877" cy="679"/>
            </a:xfrm>
            <a:prstGeom prst="rect">
              <a:avLst/>
            </a:prstGeom>
            <a:noFill/>
            <a:ln w="19050">
              <a:noFill/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streaming</a:t>
              </a:r>
              <a:r>
                <a:rPr lang="en-US" b="0" dirty="0">
                  <a:latin typeface="Arial"/>
                  <a:cs typeface="Arial"/>
                </a:rPr>
                <a:t>: </a:t>
              </a:r>
              <a:r>
                <a:rPr lang="en-US" b="0" i="0" dirty="0">
                  <a:latin typeface="Arial"/>
                  <a:cs typeface="Arial"/>
                </a:rPr>
                <a:t>at this time, client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playing out early part of video,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while server still sending later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part of video</a:t>
              </a:r>
            </a:p>
          </p:txBody>
        </p:sp>
      </p:grpSp>
      <p:grpSp>
        <p:nvGrpSpPr>
          <p:cNvPr id="222572" name="Group 364"/>
          <p:cNvGrpSpPr>
            <a:grpSpLocks/>
          </p:cNvGrpSpPr>
          <p:nvPr/>
        </p:nvGrpSpPr>
        <p:grpSpPr bwMode="auto">
          <a:xfrm>
            <a:off x="3981449" y="4005265"/>
            <a:ext cx="1768475" cy="830263"/>
            <a:chOff x="2508" y="2480"/>
            <a:chExt cx="1114" cy="523"/>
          </a:xfrm>
        </p:grpSpPr>
        <p:sp>
          <p:nvSpPr>
            <p:cNvPr id="222570" name="Text Box 362"/>
            <p:cNvSpPr txBox="1">
              <a:spLocks noChangeArrowheads="1"/>
            </p:cNvSpPr>
            <p:nvPr/>
          </p:nvSpPr>
          <p:spPr bwMode="auto">
            <a:xfrm>
              <a:off x="2579" y="2480"/>
              <a:ext cx="1043" cy="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network delay</a:t>
              </a:r>
            </a:p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(fixed in this example)</a:t>
              </a:r>
            </a:p>
          </p:txBody>
        </p:sp>
        <p:sp>
          <p:nvSpPr>
            <p:cNvPr id="222571" name="Line 363"/>
            <p:cNvSpPr>
              <a:spLocks noChangeShapeType="1"/>
            </p:cNvSpPr>
            <p:nvPr/>
          </p:nvSpPr>
          <p:spPr bwMode="auto">
            <a:xfrm>
              <a:off x="2508" y="265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22574" name="Text Box 366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2567" name="Group 359"/>
          <p:cNvGrpSpPr>
            <a:grpSpLocks/>
          </p:cNvGrpSpPr>
          <p:nvPr/>
        </p:nvGrpSpPr>
        <p:grpSpPr bwMode="auto">
          <a:xfrm>
            <a:off x="3914775" y="1830388"/>
            <a:ext cx="4903788" cy="2800350"/>
            <a:chOff x="2466" y="1153"/>
            <a:chExt cx="3089" cy="1764"/>
          </a:xfrm>
        </p:grpSpPr>
        <p:grpSp>
          <p:nvGrpSpPr>
            <p:cNvPr id="32785" name="Group 263"/>
            <p:cNvGrpSpPr>
              <a:grpSpLocks/>
            </p:cNvGrpSpPr>
            <p:nvPr/>
          </p:nvGrpSpPr>
          <p:grpSpPr bwMode="auto">
            <a:xfrm>
              <a:off x="2466" y="1153"/>
              <a:ext cx="1608" cy="1591"/>
              <a:chOff x="648" y="1147"/>
              <a:chExt cx="1608" cy="1591"/>
            </a:xfrm>
          </p:grpSpPr>
          <p:grpSp>
            <p:nvGrpSpPr>
              <p:cNvPr id="32834" name="Group 264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50" name="Group 265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61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9" name="Group 2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6" name="Line 26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77" name="Line 26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70" name="Group 2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9" name="Line 2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0" name="Line 27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62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3" name="Group 2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4" name="Line 276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64" name="Group 27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6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7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51" name="Group 280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55" name="Group 28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0" name="Line 2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1" name="Line 28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56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3" name="Line 2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4" name="Line 2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52" name="Group 287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496" name="Line 288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97" name="Line 28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35" name="Group 290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836" name="Group 29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44" name="Group 29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1" name="Line 2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2" name="Line 29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45" name="Group 29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4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5" name="Line 29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37" name="Group 298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38" name="Group 29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8" name="Line 3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9" name="Line 30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39" name="Group 30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11" name="Line 3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12" name="Line 30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grpSp>
          <p:nvGrpSpPr>
            <p:cNvPr id="32786" name="Group 306"/>
            <p:cNvGrpSpPr>
              <a:grpSpLocks/>
            </p:cNvGrpSpPr>
            <p:nvPr/>
          </p:nvGrpSpPr>
          <p:grpSpPr bwMode="auto">
            <a:xfrm>
              <a:off x="3636" y="1159"/>
              <a:ext cx="1608" cy="1591"/>
              <a:chOff x="648" y="1147"/>
              <a:chExt cx="1608" cy="1591"/>
            </a:xfrm>
          </p:grpSpPr>
          <p:grpSp>
            <p:nvGrpSpPr>
              <p:cNvPr id="32793" name="Group 307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09" name="Group 308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20" name="Group 309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8" name="Group 3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19" name="Line 31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0" name="Line 31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9" name="Group 3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2" name="Line 31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3" name="Line 315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21" name="Group 316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2" name="Group 3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6" name="Line 3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7" name="Line 31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3" name="Group 3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9" name="Line 3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30" name="Line 32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10" name="Group 323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14" name="Group 32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3" name="Line 3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4" name="Line 32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15" name="Group 32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6" name="Line 3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7" name="Line 32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11" name="Group 330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539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540" name="Line 33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794" name="Group 333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795" name="Group 334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03" name="Group 335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4" name="Line 3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5" name="Line 33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04" name="Group 33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7" name="Line 3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8" name="Line 34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796" name="Group 341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797" name="Group 34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1" name="Line 3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2" name="Line 34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798" name="Group 34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4" name="Line 3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5" name="Line 34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2556" name="Text Box 348"/>
            <p:cNvSpPr txBox="1">
              <a:spLocks noChangeArrowheads="1"/>
            </p:cNvSpPr>
            <p:nvPr/>
          </p:nvSpPr>
          <p:spPr bwMode="auto">
            <a:xfrm>
              <a:off x="3932" y="2394"/>
              <a:ext cx="162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3. video received,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played out at client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(30 frames/sec)</a:t>
              </a:r>
            </a:p>
          </p:txBody>
        </p:sp>
        <p:grpSp>
          <p:nvGrpSpPr>
            <p:cNvPr id="32788" name="Group 349"/>
            <p:cNvGrpSpPr>
              <a:grpSpLocks/>
            </p:cNvGrpSpPr>
            <p:nvPr/>
          </p:nvGrpSpPr>
          <p:grpSpPr bwMode="auto">
            <a:xfrm>
              <a:off x="4679" y="1872"/>
              <a:ext cx="427" cy="418"/>
              <a:chOff x="4437" y="1472"/>
              <a:chExt cx="427" cy="418"/>
            </a:xfrm>
          </p:grpSpPr>
          <p:sp>
            <p:nvSpPr>
              <p:cNvPr id="222558" name="Rectangle 350"/>
              <p:cNvSpPr>
                <a:spLocks noChangeArrowheads="1"/>
              </p:cNvSpPr>
              <p:nvPr/>
            </p:nvSpPr>
            <p:spPr bwMode="auto">
              <a:xfrm>
                <a:off x="4443" y="1475"/>
                <a:ext cx="421" cy="361"/>
              </a:xfrm>
              <a:prstGeom prst="rect">
                <a:avLst/>
              </a:prstGeom>
              <a:gradFill rotWithShape="0">
                <a:gsLst>
                  <a:gs pos="0">
                    <a:srgbClr val="99CCFF">
                      <a:gamma/>
                      <a:shade val="4627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59" name="Rectangle 351"/>
              <p:cNvSpPr>
                <a:spLocks noChangeArrowheads="1"/>
              </p:cNvSpPr>
              <p:nvPr/>
            </p:nvSpPr>
            <p:spPr bwMode="auto">
              <a:xfrm>
                <a:off x="4567" y="1837"/>
                <a:ext cx="179" cy="23"/>
              </a:xfrm>
              <a:prstGeom prst="rect">
                <a:avLst/>
              </a:prstGeom>
              <a:solidFill>
                <a:srgbClr val="5F5F5F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0" name="Rectangle 352"/>
              <p:cNvSpPr>
                <a:spLocks noChangeArrowheads="1"/>
              </p:cNvSpPr>
              <p:nvPr/>
            </p:nvSpPr>
            <p:spPr bwMode="auto">
              <a:xfrm>
                <a:off x="4442" y="1866"/>
                <a:ext cx="414" cy="24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1" name="Rectangle 353"/>
              <p:cNvSpPr>
                <a:spLocks noChangeArrowheads="1"/>
              </p:cNvSpPr>
              <p:nvPr/>
            </p:nvSpPr>
            <p:spPr bwMode="auto">
              <a:xfrm>
                <a:off x="4437" y="1472"/>
                <a:ext cx="423" cy="356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222377" name="Line 169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25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Absorb network delay variations</a:t>
            </a:r>
          </a:p>
          <a:p>
            <a:r>
              <a:rPr lang="en-US" dirty="0"/>
              <a:t>Handle user interactions</a:t>
            </a:r>
          </a:p>
          <a:p>
            <a:pPr lvl="1"/>
            <a:r>
              <a:rPr lang="en-US" dirty="0"/>
              <a:t>Jump forward, fast-forward, rewind, pause</a:t>
            </a:r>
          </a:p>
          <a:p>
            <a:r>
              <a:rPr lang="en-US" dirty="0"/>
              <a:t>Handle packet loss, retransmission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5" name="Line 9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266" name="Line 10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314" name="Text Box 58"/>
          <p:cNvSpPr txBox="1">
            <a:spLocks noChangeArrowheads="1"/>
          </p:cNvSpPr>
          <p:nvPr/>
        </p:nvSpPr>
        <p:spPr bwMode="auto">
          <a:xfrm>
            <a:off x="1470025" y="1593850"/>
            <a:ext cx="16962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       constant bit </a:t>
            </a:r>
          </a:p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      rate video</a:t>
            </a:r>
          </a:p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transmission</a:t>
            </a:r>
          </a:p>
        </p:txBody>
      </p:sp>
      <p:grpSp>
        <p:nvGrpSpPr>
          <p:cNvPr id="36868" name="Group 60"/>
          <p:cNvGrpSpPr>
            <a:grpSpLocks/>
          </p:cNvGrpSpPr>
          <p:nvPr/>
        </p:nvGrpSpPr>
        <p:grpSpPr bwMode="auto">
          <a:xfrm>
            <a:off x="1219200" y="1820863"/>
            <a:ext cx="2552700" cy="2525712"/>
            <a:chOff x="648" y="1147"/>
            <a:chExt cx="1608" cy="1591"/>
          </a:xfrm>
        </p:grpSpPr>
        <p:grpSp>
          <p:nvGrpSpPr>
            <p:cNvPr id="36967" name="Group 61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6983" name="Group 62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6994" name="Group 6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7002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1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2" name="Line 6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7003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4" name="Line 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5" name="Line 6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95" name="Group 7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96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8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9" name="Line 7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97" name="Group 7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31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32" name="Line 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6984" name="Group 77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6988" name="Group 7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35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6" name="Line 8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89" name="Group 8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38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9" name="Line 8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85" name="Group 84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4341" name="Line 8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D3A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42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D3A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6968" name="Group 8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6969" name="Group 8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6977" name="Group 8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46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47" name="Line 9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8" name="Group 9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49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0" name="Line 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70" name="Group 9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6971" name="Group 9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53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4" name="Line 9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2" name="Group 9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56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7" name="Line 10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sp>
        <p:nvSpPr>
          <p:cNvPr id="224406" name="Text Box 150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sp>
        <p:nvSpPr>
          <p:cNvPr id="224410" name="Text Box 154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4457" name="Group 201"/>
          <p:cNvGrpSpPr>
            <a:grpSpLocks/>
          </p:cNvGrpSpPr>
          <p:nvPr/>
        </p:nvGrpSpPr>
        <p:grpSpPr bwMode="auto">
          <a:xfrm>
            <a:off x="2495550" y="1835150"/>
            <a:ext cx="3500438" cy="2520950"/>
            <a:chOff x="1572" y="1156"/>
            <a:chExt cx="2205" cy="1588"/>
          </a:xfrm>
        </p:grpSpPr>
        <p:grpSp>
          <p:nvGrpSpPr>
            <p:cNvPr id="36927" name="Group 198"/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36931" name="Group 106"/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224363" name="Line 10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4" name="Line 10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2" name="Group 109"/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224366" name="Line 11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7" name="Line 11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3" name="Group 112"/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36957" name="Group 113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0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1" name="Line 11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7"/>
                    <a:ext cx="0" cy="14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8" name="Group 116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73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671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4" name="Line 11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7"/>
                    <a:ext cx="0" cy="14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4" name="Group 119"/>
              <p:cNvGrpSpPr>
                <a:grpSpLocks/>
              </p:cNvGrpSpPr>
              <p:nvPr/>
            </p:nvGrpSpPr>
            <p:grpSpPr bwMode="auto">
              <a:xfrm>
                <a:off x="2441" y="1877"/>
                <a:ext cx="609" cy="288"/>
                <a:chOff x="672" y="1776"/>
                <a:chExt cx="291" cy="288"/>
              </a:xfrm>
            </p:grpSpPr>
            <p:grpSp>
              <p:nvGrpSpPr>
                <p:cNvPr id="36951" name="Group 120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8" name="Line 12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2" name="Group 123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80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81" name="Line 1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5" name="Group 126"/>
              <p:cNvGrpSpPr>
                <a:grpSpLocks/>
              </p:cNvGrpSpPr>
              <p:nvPr/>
            </p:nvGrpSpPr>
            <p:grpSpPr bwMode="auto">
              <a:xfrm>
                <a:off x="3045" y="1740"/>
                <a:ext cx="52" cy="144"/>
                <a:chOff x="672" y="1920"/>
                <a:chExt cx="145" cy="144"/>
              </a:xfrm>
            </p:grpSpPr>
            <p:sp>
              <p:nvSpPr>
                <p:cNvPr id="224383" name="Line 12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4" name="Line 12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6" name="Group 131"/>
              <p:cNvGrpSpPr>
                <a:grpSpLocks/>
              </p:cNvGrpSpPr>
              <p:nvPr/>
            </p:nvGrpSpPr>
            <p:grpSpPr bwMode="auto">
              <a:xfrm>
                <a:off x="3092" y="1590"/>
                <a:ext cx="469" cy="144"/>
                <a:chOff x="672" y="1920"/>
                <a:chExt cx="145" cy="144"/>
              </a:xfrm>
            </p:grpSpPr>
            <p:sp>
              <p:nvSpPr>
                <p:cNvPr id="224388" name="Line 132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9" name="Line 133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7" name="Group 134"/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224391" name="Line 13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92" name="Line 13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8" name="Group 137"/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36939" name="Group 13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95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6" name="Line 14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40" name="Group 14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98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673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9" name="Line 14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  <p:sp>
          <p:nvSpPr>
            <p:cNvPr id="224408" name="Text Box 152"/>
            <p:cNvSpPr txBox="1">
              <a:spLocks noChangeArrowheads="1"/>
            </p:cNvSpPr>
            <p:nvPr/>
          </p:nvSpPr>
          <p:spPr bwMode="auto">
            <a:xfrm>
              <a:off x="1786" y="1724"/>
              <a:ext cx="56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variable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network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delay</a:t>
              </a:r>
            </a:p>
          </p:txBody>
        </p:sp>
        <p:sp>
          <p:nvSpPr>
            <p:cNvPr id="224409" name="Line 153"/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53" name="Text Box 197"/>
            <p:cNvSpPr txBox="1">
              <a:spLocks noChangeArrowheads="1"/>
            </p:cNvSpPr>
            <p:nvPr/>
          </p:nvSpPr>
          <p:spPr bwMode="auto">
            <a:xfrm>
              <a:off x="2764" y="1196"/>
              <a:ext cx="7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client video</a:t>
              </a:r>
            </a:p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reception</a:t>
              </a:r>
            </a:p>
          </p:txBody>
        </p:sp>
      </p:grpSp>
      <p:grpSp>
        <p:nvGrpSpPr>
          <p:cNvPr id="224459" name="Group 203"/>
          <p:cNvGrpSpPr>
            <a:grpSpLocks/>
          </p:cNvGrpSpPr>
          <p:nvPr/>
        </p:nvGrpSpPr>
        <p:grpSpPr bwMode="auto">
          <a:xfrm>
            <a:off x="2974975" y="1806575"/>
            <a:ext cx="4816476" cy="3241675"/>
            <a:chOff x="1874" y="1138"/>
            <a:chExt cx="3034" cy="2042"/>
          </a:xfrm>
        </p:grpSpPr>
        <p:grpSp>
          <p:nvGrpSpPr>
            <p:cNvPr id="36881" name="Group 155"/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36886" name="Group 156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6902" name="Group 157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6913" name="Group 158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21" name="Group 1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6" name="Line 16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17" name="Line 16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22" name="Group 1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9" name="Line 16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0" name="Line 16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6914" name="Group 165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15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3" name="Line 16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4" name="Line 168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16" name="Group 1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6" name="Line 17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7" name="Line 17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6903" name="Group 172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07" name="Group 17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0" name="Line 1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1" name="Line 17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08" name="Group 17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3" name="Line 1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4" name="Line 17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04" name="Group 179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4436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437" name="Line 18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887" name="Group 182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6888" name="Group 18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6" name="Group 18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1" name="Line 1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2" name="Line 1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7" name="Group 18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4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5" name="Line 18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889" name="Group 19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0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8" name="Line 1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9" name="Line 19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1" name="Group 19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51" name="Line 1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52" name="Line 19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4455" name="Text Box 199"/>
            <p:cNvSpPr txBox="1">
              <a:spLocks noChangeArrowheads="1"/>
            </p:cNvSpPr>
            <p:nvPr/>
          </p:nvSpPr>
          <p:spPr bwMode="auto">
            <a:xfrm>
              <a:off x="3839" y="1248"/>
              <a:ext cx="106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      constant bit </a:t>
              </a:r>
            </a:p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    rate video</a:t>
              </a:r>
            </a:p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playout at client</a:t>
              </a:r>
            </a:p>
          </p:txBody>
        </p:sp>
        <p:grpSp>
          <p:nvGrpSpPr>
            <p:cNvPr id="36883" name="Group 202"/>
            <p:cNvGrpSpPr>
              <a:grpSpLocks/>
            </p:cNvGrpSpPr>
            <p:nvPr/>
          </p:nvGrpSpPr>
          <p:grpSpPr bwMode="auto">
            <a:xfrm>
              <a:off x="1874" y="2812"/>
              <a:ext cx="1059" cy="368"/>
              <a:chOff x="1874" y="2812"/>
              <a:chExt cx="1059" cy="368"/>
            </a:xfrm>
          </p:grpSpPr>
          <p:sp>
            <p:nvSpPr>
              <p:cNvPr id="224400" name="Text Box 144"/>
              <p:cNvSpPr txBox="1">
                <a:spLocks noChangeArrowheads="1"/>
              </p:cNvSpPr>
              <p:nvPr/>
            </p:nvSpPr>
            <p:spPr bwMode="auto">
              <a:xfrm>
                <a:off x="1874" y="2812"/>
                <a:ext cx="1059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b="0" i="0" dirty="0">
                    <a:solidFill>
                      <a:srgbClr val="000099"/>
                    </a:solidFill>
                    <a:latin typeface="Arial"/>
                    <a:cs typeface="Arial"/>
                  </a:rPr>
                  <a:t>client playout</a:t>
                </a:r>
              </a:p>
              <a:p>
                <a:pPr algn="ctr">
                  <a:defRPr/>
                </a:pPr>
                <a:r>
                  <a:rPr lang="en-US" b="0" i="0" dirty="0">
                    <a:solidFill>
                      <a:srgbClr val="000099"/>
                    </a:solidFill>
                    <a:latin typeface="Arial"/>
                    <a:cs typeface="Arial"/>
                  </a:rPr>
                  <a:t>delay</a:t>
                </a:r>
              </a:p>
            </p:txBody>
          </p:sp>
          <p:sp>
            <p:nvSpPr>
              <p:cNvPr id="224456" name="Line 200"/>
              <p:cNvSpPr>
                <a:spLocks noChangeShapeType="1"/>
              </p:cNvSpPr>
              <p:nvPr/>
            </p:nvSpPr>
            <p:spPr bwMode="auto">
              <a:xfrm flipV="1">
                <a:off x="1962" y="2988"/>
                <a:ext cx="816" cy="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i="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224462" name="Group 206"/>
          <p:cNvGrpSpPr>
            <a:grpSpLocks/>
          </p:cNvGrpSpPr>
          <p:nvPr/>
        </p:nvGrpSpPr>
        <p:grpSpPr bwMode="auto">
          <a:xfrm>
            <a:off x="4459288" y="2971800"/>
            <a:ext cx="523875" cy="903288"/>
            <a:chOff x="2809" y="1872"/>
            <a:chExt cx="330" cy="569"/>
          </a:xfrm>
        </p:grpSpPr>
        <p:sp>
          <p:nvSpPr>
            <p:cNvPr id="224460" name="Line 204"/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rgbClr val="D3A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61" name="Text Box 205"/>
            <p:cNvSpPr txBox="1">
              <a:spLocks noChangeArrowheads="1"/>
            </p:cNvSpPr>
            <p:nvPr/>
          </p:nvSpPr>
          <p:spPr bwMode="auto">
            <a:xfrm rot="16200000">
              <a:off x="2710" y="2011"/>
              <a:ext cx="5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0" i="0" dirty="0">
                  <a:solidFill>
                    <a:srgbClr val="D3A600"/>
                  </a:solidFill>
                  <a:latin typeface="Arial"/>
                  <a:cs typeface="Arial"/>
                </a:rPr>
                <a:t>buffered</a:t>
              </a:r>
            </a:p>
            <a:p>
              <a:pPr algn="ctr">
                <a:defRPr/>
              </a:pPr>
              <a:r>
                <a:rPr lang="en-US" sz="1400" b="0" i="0" dirty="0">
                  <a:solidFill>
                    <a:srgbClr val="D3A600"/>
                  </a:solidFill>
                  <a:latin typeface="Arial"/>
                  <a:cs typeface="Arial"/>
                </a:rPr>
                <a:t>video</a:t>
              </a:r>
              <a:endParaRPr lang="en-US" b="0" i="0" dirty="0">
                <a:solidFill>
                  <a:srgbClr val="D3A6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streaming: Revisited</a:t>
            </a:r>
          </a:p>
        </p:txBody>
      </p:sp>
      <p:sp>
        <p:nvSpPr>
          <p:cNvPr id="224464" name="Rectangle 208"/>
          <p:cNvSpPr>
            <a:spLocks noGrp="1" noChangeArrowheads="1"/>
          </p:cNvSpPr>
          <p:nvPr>
            <p:ph type="body" idx="4294967295"/>
          </p:nvPr>
        </p:nvSpPr>
        <p:spPr>
          <a:xfrm>
            <a:off x="373091" y="5207000"/>
            <a:ext cx="8770909" cy="889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</a:rPr>
              <a:t>Client-side buffering and playout delay:</a:t>
            </a:r>
            <a:r>
              <a:rPr lang="en-US" i="1" dirty="0">
                <a:solidFill>
                  <a:srgbClr val="CC0000"/>
                </a:solidFill>
              </a:rPr>
              <a:t> </a:t>
            </a:r>
            <a:r>
              <a:rPr lang="en-US" dirty="0"/>
              <a:t>compensate for network-added delay, delay jitter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7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464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streaming</a:t>
            </a:r>
          </a:p>
          <a:p>
            <a:r>
              <a:rPr lang="en-US" dirty="0"/>
              <a:t>Datacenter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HTTP streaming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bitrate for all clients</a:t>
            </a:r>
          </a:p>
          <a:p>
            <a:pPr lvl="1"/>
            <a:r>
              <a:rPr lang="en-US" dirty="0"/>
              <a:t>Clients can have very different network conditions</a:t>
            </a:r>
          </a:p>
          <a:p>
            <a:pPr lvl="1"/>
            <a:r>
              <a:rPr lang="en-US" dirty="0"/>
              <a:t>Clients network conditions can change over time</a:t>
            </a:r>
          </a:p>
          <a:p>
            <a:r>
              <a:rPr lang="en-US" dirty="0">
                <a:solidFill>
                  <a:srgbClr val="0000FF"/>
                </a:solidFill>
              </a:rPr>
              <a:t>Cannot dynamically adapt to conditions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 : Dynamic Adaptive Streaming over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multiple resolutions of the same video</a:t>
            </a:r>
          </a:p>
          <a:p>
            <a:pPr lvl="1"/>
            <a:r>
              <a:rPr lang="en-US" dirty="0"/>
              <a:t>Stored in a manifest file in the HTTP server</a:t>
            </a:r>
          </a:p>
          <a:p>
            <a:r>
              <a:rPr lang="en-US" dirty="0"/>
              <a:t>Client asks for the manifest file first to learn about the options</a:t>
            </a:r>
          </a:p>
          <a:p>
            <a:r>
              <a:rPr lang="en-US" dirty="0"/>
              <a:t>Asks for chunks at a time and measures available bandwidth while they are downloaded</a:t>
            </a:r>
          </a:p>
          <a:p>
            <a:pPr lvl="1"/>
            <a:r>
              <a:rPr lang="en-US" dirty="0"/>
              <a:t>Low bandwidth ⇒ switch to lower bitrate</a:t>
            </a:r>
          </a:p>
          <a:p>
            <a:pPr lvl="1"/>
            <a:r>
              <a:rPr lang="en-US" dirty="0"/>
              <a:t>High bandwidth ⇒ switch to higher bitrate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5-minute break!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23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24166" y="3914944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99325060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24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546046" y="3914944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b="0" dirty="0"/>
              <a:t>... …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425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0764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EECS 489 – Lecture 6</a:t>
            </a:r>
            <a:endParaRPr lang="en-US" sz="1050" b="0" dirty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73923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</a:t>
            </a:r>
            <a:r>
              <a:rPr lang="en-US" sz="1000">
                <a:solidFill>
                  <a:srgbClr val="D3A600"/>
                </a:solidFill>
              </a:rPr>
              <a:t>: Facebook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92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 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E-commerce (e.g., Amazon)</a:t>
            </a:r>
          </a:p>
          <a:p>
            <a:pPr lvl="1"/>
            <a:r>
              <a:rPr lang="en-US" dirty="0"/>
              <a:t>Content servers (e.g., Netflix, YouTube, Apple, Microsoft)</a:t>
            </a:r>
          </a:p>
          <a:p>
            <a:pPr lvl="1"/>
            <a:r>
              <a:rPr lang="en-US" dirty="0"/>
              <a:t>Search engines, data mining (e.g., Google)</a:t>
            </a:r>
          </a:p>
          <a:p>
            <a:pPr lvl="1"/>
            <a:r>
              <a:rPr lang="en-US" dirty="0"/>
              <a:t>Social networks (e.g., Facebook, Twitter, Instagram)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applications, each serving massive numbers of clients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1M servers/site [Microsoft/Amazon/Google] </a:t>
            </a:r>
          </a:p>
          <a:p>
            <a:r>
              <a:rPr lang="en-US" dirty="0"/>
              <a:t>&gt; $1B to build one site [Facebook]</a:t>
            </a:r>
          </a:p>
          <a:p>
            <a:r>
              <a:rPr lang="en-US" dirty="0"/>
              <a:t>&gt;$20M/month/site operational costs [MS</a:t>
            </a:r>
            <a:r>
              <a:rPr lang="fr-FR" dirty="0"/>
              <a:t>’</a:t>
            </a:r>
            <a:r>
              <a:rPr lang="en-US" dirty="0"/>
              <a:t>09]</a:t>
            </a:r>
          </a:p>
          <a:p>
            <a:r>
              <a:rPr lang="en-US" dirty="0"/>
              <a:t>Data center hardware spending will grow to </a:t>
            </a:r>
            <a:r>
              <a:rPr lang="en-US" dirty="0">
                <a:solidFill>
                  <a:srgbClr val="0000FF"/>
                </a:solidFill>
              </a:rPr>
              <a:t>$177 billion</a:t>
            </a:r>
            <a:r>
              <a:rPr lang="en-US" dirty="0"/>
              <a:t> in 2017. [Gartner report]</a:t>
            </a:r>
          </a:p>
          <a:p>
            <a:endParaRPr lang="en-US" dirty="0"/>
          </a:p>
          <a:p>
            <a:r>
              <a:rPr lang="en-US" dirty="0"/>
              <a:t>But only O(10-100) sites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Web components</a:t>
            </a:r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Infrastructure:</a:t>
            </a:r>
          </a:p>
          <a:p>
            <a:pPr lvl="1"/>
            <a:r>
              <a:rPr lang="en-US" dirty="0"/>
              <a:t>Clients</a:t>
            </a:r>
          </a:p>
          <a:p>
            <a:pPr lvl="1"/>
            <a:r>
              <a:rPr lang="en-US" dirty="0"/>
              <a:t>Servers (DNS, CDN, Datacenters)</a:t>
            </a:r>
          </a:p>
          <a:p>
            <a:pPr lvl="1"/>
            <a:endParaRPr lang="en-US" dirty="0"/>
          </a:p>
          <a:p>
            <a:r>
              <a:rPr lang="en-US" dirty="0"/>
              <a:t>Content:</a:t>
            </a:r>
          </a:p>
          <a:p>
            <a:pPr lvl="1"/>
            <a:r>
              <a:rPr lang="en-US" dirty="0"/>
              <a:t>URL: naming content</a:t>
            </a:r>
          </a:p>
          <a:p>
            <a:pPr lvl="1"/>
            <a:r>
              <a:rPr lang="en-US" dirty="0"/>
              <a:t>HTML: formatting content</a:t>
            </a:r>
          </a:p>
          <a:p>
            <a:pPr lvl="1"/>
            <a:endParaRPr lang="en-US" dirty="0"/>
          </a:p>
          <a:p>
            <a:r>
              <a:rPr lang="en-US" dirty="0"/>
              <a:t>Protocol for exchanging information: HTTP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4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networks (Cont.)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bandwidth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Oversubscription</a:t>
            </a:r>
            <a:r>
              <a:rPr lang="en-US" dirty="0"/>
              <a:t>: Less bandwidth in the ToR-Agg links than all the servers bandwidth in the rack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Oversubscription ratio</a:t>
            </a:r>
            <a:r>
              <a:rPr lang="en-US" dirty="0"/>
              <a:t>: Ratio between bandwidth underneath and bandwidth above</a:t>
            </a:r>
          </a:p>
          <a:p>
            <a:r>
              <a:rPr lang="en-US" dirty="0"/>
              <a:t>Not enough paths between server pairs</a:t>
            </a:r>
          </a:p>
          <a:p>
            <a:pPr lvl="1"/>
            <a:r>
              <a:rPr lang="en-US" dirty="0"/>
              <a:t>Load balancing issues</a:t>
            </a:r>
          </a:p>
          <a:p>
            <a:pPr lvl="1"/>
            <a:r>
              <a:rPr lang="en-US" dirty="0"/>
              <a:t>Failure recovery issues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Modern datacenter networks: More bandwidth, more paths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20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5081" y="1752600"/>
            <a:ext cx="1336421" cy="2294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Web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0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16355 -2.22222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inside?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0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1300042" y="2150071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response time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Less than 200 milliseconds</a:t>
            </a:r>
            <a:r>
              <a:rPr lang="en-US" dirty="0"/>
              <a:t> between receiving user query in the browser and displaying the results</a:t>
            </a:r>
          </a:p>
          <a:p>
            <a:pPr lvl="1"/>
            <a:r>
              <a:rPr lang="en-US" dirty="0"/>
              <a:t>RTT = O(10) to 100 milliseconds</a:t>
            </a:r>
          </a:p>
          <a:p>
            <a:pPr lvl="1"/>
            <a:r>
              <a:rPr lang="en-US" dirty="0"/>
              <a:t>What remains?</a:t>
            </a:r>
          </a:p>
          <a:p>
            <a:pPr lvl="1"/>
            <a:endParaRPr lang="en-US" dirty="0"/>
          </a:p>
          <a:p>
            <a:r>
              <a:rPr lang="en-US" dirty="0"/>
              <a:t>Next time, when the page is not loading fast enough, think about the poor servers working for you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4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HTTP</a:t>
            </a:r>
          </a:p>
        </p:txBody>
      </p:sp>
      <p:sp>
        <p:nvSpPr>
          <p:cNvPr id="165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  <a:p>
            <a:pPr lvl="1"/>
            <a:r>
              <a:rPr lang="en-US" dirty="0"/>
              <a:t>Server is “always on” and “well known”</a:t>
            </a:r>
          </a:p>
          <a:p>
            <a:pPr lvl="1"/>
            <a:r>
              <a:rPr lang="en-US" dirty="0"/>
              <a:t>Clients initiate contact to server</a:t>
            </a:r>
          </a:p>
          <a:p>
            <a:r>
              <a:rPr lang="en-US" dirty="0"/>
              <a:t>Synchronous request/reply protocol </a:t>
            </a:r>
          </a:p>
          <a:p>
            <a:pPr lvl="1"/>
            <a:r>
              <a:rPr lang="en-US" dirty="0"/>
              <a:t>Runs over TCP, Port 80</a:t>
            </a:r>
          </a:p>
          <a:p>
            <a:r>
              <a:rPr lang="en-US" dirty="0"/>
              <a:t>Stateless</a:t>
            </a:r>
          </a:p>
          <a:p>
            <a:r>
              <a:rPr lang="en-US" dirty="0"/>
              <a:t>ASCII format</a:t>
            </a:r>
          </a:p>
          <a:p>
            <a:pPr lvl="1"/>
            <a:r>
              <a:rPr lang="en-US" dirty="0"/>
              <a:t>Before HTTP/2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5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streaming</a:t>
            </a:r>
          </a:p>
          <a:p>
            <a:pPr lvl="1"/>
            <a:r>
              <a:rPr lang="en-US" dirty="0"/>
              <a:t>Too large to send as a whole, so stream it</a:t>
            </a:r>
          </a:p>
          <a:p>
            <a:pPr lvl="1"/>
            <a:r>
              <a:rPr lang="en-US" dirty="0"/>
              <a:t>Dynamically adapt to the network and users </a:t>
            </a:r>
          </a:p>
          <a:p>
            <a:r>
              <a:rPr lang="en-US" dirty="0"/>
              <a:t>Cloud applications</a:t>
            </a:r>
          </a:p>
          <a:p>
            <a:pPr lvl="1"/>
            <a:r>
              <a:rPr lang="en-US" dirty="0"/>
              <a:t>Forms the backend of modern web services</a:t>
            </a:r>
          </a:p>
          <a:p>
            <a:pPr lvl="1"/>
            <a:r>
              <a:rPr lang="en-US" dirty="0"/>
              <a:t>Where all the processing happens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CDN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Caching and replication as a service</a:t>
            </a:r>
          </a:p>
          <a:p>
            <a:r>
              <a:rPr lang="en-US" dirty="0"/>
              <a:t>Large-scale distributed storage infrastructure (usually) administered by one entity</a:t>
            </a:r>
          </a:p>
          <a:p>
            <a:pPr lvl="1"/>
            <a:r>
              <a:rPr lang="en-US" dirty="0"/>
              <a:t>e.g., Akamai has servers in 20,000+ locations</a:t>
            </a:r>
          </a:p>
          <a:p>
            <a:r>
              <a:rPr lang="en-US" dirty="0"/>
              <a:t>Combination of caching and replication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Pull</a:t>
            </a:r>
            <a:r>
              <a:rPr lang="en-US" dirty="0"/>
              <a:t>: Direct result of clients</a:t>
            </a:r>
            <a:r>
              <a:rPr lang="ja-JP" altLang="en-US" dirty="0"/>
              <a:t>’</a:t>
            </a:r>
            <a:r>
              <a:rPr lang="en-US" dirty="0"/>
              <a:t>requests (caching)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Push</a:t>
            </a:r>
            <a:r>
              <a:rPr lang="en-US" dirty="0"/>
              <a:t>: Expectation of high access rate (replication)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Resolve names to addresses</a:t>
            </a:r>
          </a:p>
          <a:p>
            <a:pPr lvl="1"/>
            <a:r>
              <a:rPr lang="en-US" dirty="0"/>
              <a:t>Uniqueness: no naming conflicts</a:t>
            </a:r>
          </a:p>
          <a:p>
            <a:pPr lvl="1"/>
            <a:r>
              <a:rPr lang="en-US" dirty="0"/>
              <a:t>Scalable: many names and frequent updates</a:t>
            </a:r>
          </a:p>
          <a:p>
            <a:pPr lvl="1"/>
            <a:r>
              <a:rPr lang="en-US" dirty="0"/>
              <a:t>Distributed, autonomous administration</a:t>
            </a:r>
          </a:p>
          <a:p>
            <a:pPr lvl="2"/>
            <a:r>
              <a:rPr lang="en-US" dirty="0"/>
              <a:t>Ability to update my own (machines’) names </a:t>
            </a:r>
          </a:p>
          <a:p>
            <a:pPr lvl="2"/>
            <a:r>
              <a:rPr lang="en-US" dirty="0"/>
              <a:t>Don’t have to track everybody’s updates 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Lookups are fast</a:t>
            </a:r>
          </a:p>
          <a:p>
            <a:r>
              <a:rPr lang="en-US" dirty="0"/>
              <a:t>Level of indirection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7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24166" y="3914944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10181507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8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546046" y="3914944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b="0" dirty="0"/>
              <a:t>... …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1087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23, 2019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9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dirty="0">
                <a:solidFill>
                  <a:srgbClr val="D3A600"/>
                </a:solidFill>
              </a:rPr>
              <a:t>&lt;img /&gt;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/>
              <a:t>DNS Server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D3A600"/>
                </a:solidFill>
              </a:rPr>
              <a:t>CDN Server - 1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CDN Server - 2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rgbClr val="D3A600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602842" y="3901310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25073892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9" grpId="0" animBg="1"/>
      <p:bldP spid="48" grpId="0"/>
    </p:bldLst>
  </p:timing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c:\msoffice\powerpnt\template\bwovrhd\dbllineb.ppt</Template>
  <TotalTime>1490453158</TotalTime>
  <Pages>7</Pages>
  <Words>1635</Words>
  <Application>Microsoft Macintosh PowerPoint</Application>
  <PresentationFormat>On-screen Show (4:3)</PresentationFormat>
  <Paragraphs>388</Paragraphs>
  <Slides>40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Arial Black</vt:lpstr>
      <vt:lpstr>Gill Sans</vt:lpstr>
      <vt:lpstr>Monotype Sorts</vt:lpstr>
      <vt:lpstr>Times New Roman</vt:lpstr>
      <vt:lpstr>Wingdings</vt:lpstr>
      <vt:lpstr>dbllineb</vt:lpstr>
      <vt:lpstr>EECS 489 Computer Networks  Fall 2019</vt:lpstr>
      <vt:lpstr>Agenda</vt:lpstr>
      <vt:lpstr>Recap: Web components</vt:lpstr>
      <vt:lpstr>Recap: HTTP</vt:lpstr>
      <vt:lpstr>Recap: CDN</vt:lpstr>
      <vt:lpstr>Recap: DNS</vt:lpstr>
      <vt:lpstr>Putting it all together</vt:lpstr>
      <vt:lpstr>Putting it all together</vt:lpstr>
      <vt:lpstr>Putting it all together</vt:lpstr>
      <vt:lpstr>Putting it all together</vt:lpstr>
      <vt:lpstr>How is video different? </vt:lpstr>
      <vt:lpstr>Why video is important?</vt:lpstr>
      <vt:lpstr>The video medium</vt:lpstr>
      <vt:lpstr>The video medium (cont’d)</vt:lpstr>
      <vt:lpstr>How do we serve video?</vt:lpstr>
      <vt:lpstr>HTTP streaming</vt:lpstr>
      <vt:lpstr>HTTP streaming</vt:lpstr>
      <vt:lpstr>Challenges</vt:lpstr>
      <vt:lpstr>HTTP streaming: Revisited</vt:lpstr>
      <vt:lpstr>Issues with HTTP streaming</vt:lpstr>
      <vt:lpstr>DASH : Dynamic Adaptive Streaming over HTTP</vt:lpstr>
      <vt:lpstr>5-minute break!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Summary</vt:lpstr>
    </vt:vector>
  </TitlesOfParts>
  <Manager/>
  <Company>UC Riverside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Chowdhury, N M Mosharaf</cp:lastModifiedBy>
  <cp:revision>1268</cp:revision>
  <cp:lastPrinted>1999-09-08T17:25:07Z</cp:lastPrinted>
  <dcterms:created xsi:type="dcterms:W3CDTF">2014-01-14T18:15:50Z</dcterms:created>
  <dcterms:modified xsi:type="dcterms:W3CDTF">2019-09-22T16:37:29Z</dcterms:modified>
  <cp:category/>
</cp:coreProperties>
</file>